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6B62DA8-8BA9-4EDC-AA1C-AE976D5700FF}">
  <a:tblStyle styleId="{E6B62DA8-8BA9-4EDC-AA1C-AE976D570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5.xml"/><Relationship Id="rId22" Type="http://schemas.openxmlformats.org/officeDocument/2006/relationships/font" Target="fonts/MavenPro-regular.fntdata"/><Relationship Id="rId10" Type="http://schemas.openxmlformats.org/officeDocument/2006/relationships/slide" Target="slides/slide4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Maven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44152021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4415202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44152021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44152021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Sriya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0ee3d10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0ee3d10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29293e3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29293e3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Bailin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c9c3d54d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c9c3d54d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Bailin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0ee3d10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0ee3d10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0ee3d106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0ee3d106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Sriya - updated improvement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e5e05e8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e5e05e8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e5e05e8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e5e05e8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Supreeth - change the pic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4415202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4415202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Supreeth - gif of moving around/styles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L2JetQVQtNgnsPstX5ia5IvC6qBk-CVb/view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MapChat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Peiyan Liu, Supreeth Kabbin, Sriya Mahankali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Spencer Ortega, Bailin Chen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Professor: Mike Zyda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>
            <p:ph type="title"/>
          </p:nvPr>
        </p:nvSpPr>
        <p:spPr>
          <a:xfrm>
            <a:off x="129375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359" name="Google Shape;359;p22" title="combine_easy_har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751" y="1256651"/>
            <a:ext cx="6695651" cy="376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65" name="Google Shape;365;p23"/>
          <p:cNvSpPr txBox="1"/>
          <p:nvPr/>
        </p:nvSpPr>
        <p:spPr>
          <a:xfrm>
            <a:off x="1095375" y="1809750"/>
            <a:ext cx="64770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Use paid/alternate versions of speech to text and NLU to further train the models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Improve RNN models to generate content in game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Dynamically assign ‘chat spots’ on the 3D map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Refined scoring system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13850" y="726763"/>
            <a:ext cx="7030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056750" y="1453650"/>
            <a:ext cx="70305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Quest based game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English practice from everyday "chats"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Mimic real-world experience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b="71773" l="29552" r="29247" t="11575"/>
          <a:stretch/>
        </p:blipFill>
        <p:spPr>
          <a:xfrm>
            <a:off x="6491900" y="0"/>
            <a:ext cx="2652101" cy="6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13850" y="726763"/>
            <a:ext cx="7030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056750" y="1453650"/>
            <a:ext cx="70305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Utilized various existing Machine learning services</a:t>
            </a:r>
            <a:endParaRPr sz="18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2D playground 3D real map</a:t>
            </a:r>
            <a:endParaRPr sz="18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Player will be given a list of words</a:t>
            </a:r>
            <a:endParaRPr sz="18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words in the conversations to collect points</a:t>
            </a:r>
            <a:endParaRPr sz="18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Level up when gets enough points</a:t>
            </a:r>
            <a:endParaRPr sz="18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Words will be more complex as level increases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</a:t>
            </a:r>
            <a:r>
              <a:rPr lang="en"/>
              <a:t>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6480788" y="2971488"/>
            <a:ext cx="1406400" cy="87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</a:t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2621975" y="2284688"/>
            <a:ext cx="1406400" cy="75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 NLU</a:t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533700" y="2971500"/>
            <a:ext cx="1406400" cy="75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 STT</a:t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2621975" y="3800163"/>
            <a:ext cx="1406400" cy="75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GrammarBot</a:t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4397650" y="1185550"/>
            <a:ext cx="1406400" cy="75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Generation</a:t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6737050" y="1054813"/>
            <a:ext cx="1406400" cy="75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MapBox</a:t>
            </a:r>
            <a:endParaRPr/>
          </a:p>
        </p:txBody>
      </p:sp>
      <p:cxnSp>
        <p:nvCxnSpPr>
          <p:cNvPr id="303" name="Google Shape;303;p16"/>
          <p:cNvCxnSpPr>
            <a:stCxn id="301" idx="1"/>
            <a:endCxn id="298" idx="0"/>
          </p:cNvCxnSpPr>
          <p:nvPr/>
        </p:nvCxnSpPr>
        <p:spPr>
          <a:xfrm flipH="1">
            <a:off x="3325150" y="1562200"/>
            <a:ext cx="1072500" cy="722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4" name="Google Shape;304;p16"/>
          <p:cNvCxnSpPr>
            <a:stCxn id="301" idx="2"/>
            <a:endCxn id="297" idx="0"/>
          </p:cNvCxnSpPr>
          <p:nvPr/>
        </p:nvCxnSpPr>
        <p:spPr>
          <a:xfrm flipH="1" rot="-5400000">
            <a:off x="5626150" y="1413550"/>
            <a:ext cx="1032600" cy="20832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5" name="Google Shape;305;p16"/>
          <p:cNvCxnSpPr>
            <a:stCxn id="302" idx="2"/>
            <a:endCxn id="297" idx="3"/>
          </p:cNvCxnSpPr>
          <p:nvPr/>
        </p:nvCxnSpPr>
        <p:spPr>
          <a:xfrm flipH="1" rot="-5400000">
            <a:off x="6863650" y="2384713"/>
            <a:ext cx="1600200" cy="447000"/>
          </a:xfrm>
          <a:prstGeom prst="curvedConnector4">
            <a:avLst>
              <a:gd fmla="val 36351" name="adj1"/>
              <a:gd fmla="val 15325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6" name="Google Shape;306;p16"/>
          <p:cNvSpPr/>
          <p:nvPr/>
        </p:nvSpPr>
        <p:spPr>
          <a:xfrm>
            <a:off x="4710250" y="3031725"/>
            <a:ext cx="1406400" cy="75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(user input evaluation)</a:t>
            </a:r>
            <a:endParaRPr sz="1000"/>
          </a:p>
        </p:txBody>
      </p:sp>
      <p:cxnSp>
        <p:nvCxnSpPr>
          <p:cNvPr id="307" name="Google Shape;307;p16"/>
          <p:cNvCxnSpPr>
            <a:stCxn id="298" idx="3"/>
            <a:endCxn id="306" idx="1"/>
          </p:cNvCxnSpPr>
          <p:nvPr/>
        </p:nvCxnSpPr>
        <p:spPr>
          <a:xfrm>
            <a:off x="4028375" y="2661338"/>
            <a:ext cx="681900" cy="747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8" name="Google Shape;308;p16"/>
          <p:cNvCxnSpPr>
            <a:stCxn id="300" idx="3"/>
            <a:endCxn id="306" idx="1"/>
          </p:cNvCxnSpPr>
          <p:nvPr/>
        </p:nvCxnSpPr>
        <p:spPr>
          <a:xfrm flipH="1" rot="10800000">
            <a:off x="4028375" y="3408513"/>
            <a:ext cx="681900" cy="768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9" name="Google Shape;309;p16"/>
          <p:cNvCxnSpPr>
            <a:stCxn id="306" idx="3"/>
            <a:endCxn id="297" idx="1"/>
          </p:cNvCxnSpPr>
          <p:nvPr/>
        </p:nvCxnSpPr>
        <p:spPr>
          <a:xfrm>
            <a:off x="6116650" y="3408375"/>
            <a:ext cx="364200" cy="6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0" name="Google Shape;310;p16"/>
          <p:cNvSpPr/>
          <p:nvPr/>
        </p:nvSpPr>
        <p:spPr>
          <a:xfrm>
            <a:off x="533700" y="1422400"/>
            <a:ext cx="1406400" cy="75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</a:t>
            </a:r>
            <a:endParaRPr/>
          </a:p>
        </p:txBody>
      </p:sp>
      <p:cxnSp>
        <p:nvCxnSpPr>
          <p:cNvPr id="311" name="Google Shape;311;p16"/>
          <p:cNvCxnSpPr>
            <a:stCxn id="298" idx="3"/>
            <a:endCxn id="297" idx="0"/>
          </p:cNvCxnSpPr>
          <p:nvPr/>
        </p:nvCxnSpPr>
        <p:spPr>
          <a:xfrm>
            <a:off x="4028375" y="2661338"/>
            <a:ext cx="3155700" cy="310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2" name="Google Shape;312;p16"/>
          <p:cNvCxnSpPr>
            <a:stCxn id="300" idx="3"/>
            <a:endCxn id="297" idx="2"/>
          </p:cNvCxnSpPr>
          <p:nvPr/>
        </p:nvCxnSpPr>
        <p:spPr>
          <a:xfrm flipH="1" rot="10800000">
            <a:off x="4028375" y="3845313"/>
            <a:ext cx="3155700" cy="331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3" name="Google Shape;313;p16"/>
          <p:cNvCxnSpPr>
            <a:stCxn id="310" idx="2"/>
            <a:endCxn id="299" idx="0"/>
          </p:cNvCxnSpPr>
          <p:nvPr/>
        </p:nvCxnSpPr>
        <p:spPr>
          <a:xfrm flipH="1" rot="-5400000">
            <a:off x="839250" y="2573350"/>
            <a:ext cx="795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4" name="Google Shape;314;p16"/>
          <p:cNvCxnSpPr>
            <a:stCxn id="299" idx="3"/>
            <a:endCxn id="298" idx="1"/>
          </p:cNvCxnSpPr>
          <p:nvPr/>
        </p:nvCxnSpPr>
        <p:spPr>
          <a:xfrm flipH="1" rot="10800000">
            <a:off x="1940100" y="2661450"/>
            <a:ext cx="681900" cy="686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5" name="Google Shape;315;p16"/>
          <p:cNvCxnSpPr>
            <a:stCxn id="299" idx="3"/>
            <a:endCxn id="300" idx="1"/>
          </p:cNvCxnSpPr>
          <p:nvPr/>
        </p:nvCxnSpPr>
        <p:spPr>
          <a:xfrm>
            <a:off x="1940100" y="3348150"/>
            <a:ext cx="681900" cy="828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6" name="Google Shape;316;p16"/>
          <p:cNvCxnSpPr>
            <a:stCxn id="299" idx="2"/>
            <a:endCxn id="297" idx="2"/>
          </p:cNvCxnSpPr>
          <p:nvPr/>
        </p:nvCxnSpPr>
        <p:spPr>
          <a:xfrm flipH="1" rot="-5400000">
            <a:off x="4150200" y="811500"/>
            <a:ext cx="120600" cy="5947200"/>
          </a:xfrm>
          <a:prstGeom prst="curvedConnector3">
            <a:avLst>
              <a:gd fmla="val 9597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/>
          <p:nvPr>
            <p:ph idx="1" type="body"/>
          </p:nvPr>
        </p:nvSpPr>
        <p:spPr>
          <a:xfrm>
            <a:off x="900175" y="1597875"/>
            <a:ext cx="47139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content to engage our users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Initially trained RNNs to generate text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Trained on Yelp reviews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Used USC HPC resources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Results were not suitable for gameplay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the Yelp data as content instead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Real people </a:t>
            </a:r>
            <a:r>
              <a:rPr lang="en"/>
              <a:t>talking</a:t>
            </a:r>
            <a:r>
              <a:rPr lang="en"/>
              <a:t> about real things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Generation</a:t>
            </a:r>
            <a:endParaRPr/>
          </a:p>
        </p:txBody>
      </p:sp>
      <p:pic>
        <p:nvPicPr>
          <p:cNvPr id="323" name="Google Shape;3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800" y="1597875"/>
            <a:ext cx="3225126" cy="281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 </a:t>
            </a:r>
            <a:r>
              <a:rPr lang="en"/>
              <a:t>Speech to Text</a:t>
            </a:r>
            <a:endParaRPr/>
          </a:p>
        </p:txBody>
      </p:sp>
      <p:sp>
        <p:nvSpPr>
          <p:cNvPr id="329" name="Google Shape;329;p18"/>
          <p:cNvSpPr txBox="1"/>
          <p:nvPr/>
        </p:nvSpPr>
        <p:spPr>
          <a:xfrm>
            <a:off x="1095375" y="1809750"/>
            <a:ext cx="64770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Default Speech-to-text model not accurate in certain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circumstance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Issues pertaining to 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Accent of user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Noisy background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Increase the accuracy by training the model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Using VOiCES open-source dataset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CMU_ARCTIC speech synthesis databases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>
            <p:ph type="title"/>
          </p:nvPr>
        </p:nvSpPr>
        <p:spPr>
          <a:xfrm>
            <a:off x="1303800" y="598575"/>
            <a:ext cx="70305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GrammarBot</a:t>
            </a:r>
            <a:endParaRPr/>
          </a:p>
        </p:txBody>
      </p:sp>
      <p:sp>
        <p:nvSpPr>
          <p:cNvPr id="335" name="Google Shape;335;p19"/>
          <p:cNvSpPr txBox="1"/>
          <p:nvPr/>
        </p:nvSpPr>
        <p:spPr>
          <a:xfrm>
            <a:off x="471950" y="1674825"/>
            <a:ext cx="60723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Checks the grammar mistakes by requesting 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latin typeface="Nunito"/>
                <a:ea typeface="Nunito"/>
                <a:cs typeface="Nunito"/>
                <a:sym typeface="Nunito"/>
              </a:rPr>
              <a:t>api.grammar.io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Shows the location and mark the mistakes in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he chatbox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Used to evaluate user’s performance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6" name="Google Shape;3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450" y="3446125"/>
            <a:ext cx="1518350" cy="1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4">
            <a:alphaModFix/>
          </a:blip>
          <a:srcRect b="0" l="0" r="22378" t="0"/>
          <a:stretch/>
        </p:blipFill>
        <p:spPr>
          <a:xfrm>
            <a:off x="4887625" y="1273700"/>
            <a:ext cx="4121748" cy="20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 Natural Language Understanding</a:t>
            </a:r>
            <a:endParaRPr/>
          </a:p>
        </p:txBody>
      </p:sp>
      <p:sp>
        <p:nvSpPr>
          <p:cNvPr id="343" name="Google Shape;343;p20"/>
          <p:cNvSpPr txBox="1"/>
          <p:nvPr/>
        </p:nvSpPr>
        <p:spPr>
          <a:xfrm>
            <a:off x="894900" y="1507475"/>
            <a:ext cx="64770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Extract Contextual Category of sentences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Employ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Weighted Average IoU as the measure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Calculate contextual similarity of voice input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Similarity measure used to evaluate user’s performance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4" name="Google Shape;344;p20"/>
          <p:cNvPicPr preferRelativeResize="0"/>
          <p:nvPr/>
        </p:nvPicPr>
        <p:blipFill rotWithShape="1">
          <a:blip r:embed="rId3">
            <a:alphaModFix/>
          </a:blip>
          <a:srcRect b="86395" l="0" r="0" t="0"/>
          <a:stretch/>
        </p:blipFill>
        <p:spPr>
          <a:xfrm>
            <a:off x="76200" y="2682375"/>
            <a:ext cx="8991602" cy="200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5" name="Google Shape;345;p20"/>
          <p:cNvGraphicFramePr/>
          <p:nvPr/>
        </p:nvGraphicFramePr>
        <p:xfrm>
          <a:off x="1291975" y="311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{E6B62DA8-8BA9-4EDC-AA1C-AE976D5700FF}</a:tableStyleId>
              </a:tblPr>
              <a:tblGrid>
                <a:gridCol w="1894275"/>
                <a:gridCol w="1894275"/>
                <a:gridCol w="1894275"/>
              </a:tblGrid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KEYWORD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CATEGORY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FITNESS 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virus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Health and Fitness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0.798398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8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snacks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Food and Drink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0.71396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virus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Health and Fitness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0.688731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MapBox</a:t>
            </a:r>
            <a:endParaRPr/>
          </a:p>
        </p:txBody>
      </p:sp>
      <p:sp>
        <p:nvSpPr>
          <p:cNvPr id="351" name="Google Shape;351;p21"/>
          <p:cNvSpPr txBox="1"/>
          <p:nvPr/>
        </p:nvSpPr>
        <p:spPr>
          <a:xfrm>
            <a:off x="493575" y="1800350"/>
            <a:ext cx="38172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Major move towards a real world environment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Focus on USC Village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Players can interact with familiar surroundings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2" name="Google Shape;3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475" y="314954"/>
            <a:ext cx="4149028" cy="225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1"/>
          <p:cNvPicPr preferRelativeResize="0"/>
          <p:nvPr/>
        </p:nvPicPr>
        <p:blipFill rotWithShape="1">
          <a:blip r:embed="rId4">
            <a:alphaModFix/>
          </a:blip>
          <a:srcRect b="7329" l="0" r="0" t="3280"/>
          <a:stretch/>
        </p:blipFill>
        <p:spPr>
          <a:xfrm>
            <a:off x="4729473" y="2571750"/>
            <a:ext cx="4149022" cy="231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